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93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73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4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5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3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7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59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84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16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E3A1DF-51EE-49BF-8A81-9D447BC46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13975-0BDC-5214-4A54-3618DE5D5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739" y="1242061"/>
            <a:ext cx="3680458" cy="2613660"/>
          </a:xfrm>
        </p:spPr>
        <p:txBody>
          <a:bodyPr anchor="b">
            <a:normAutofit/>
          </a:bodyPr>
          <a:lstStyle/>
          <a:p>
            <a:pPr algn="ctr"/>
            <a:r>
              <a:rPr lang="ru-RU" sz="2800"/>
              <a:t>КазНУ им. аль Фараби</a:t>
            </a:r>
            <a:br>
              <a:rPr lang="ru-RU" sz="2800"/>
            </a:br>
            <a:r>
              <a:rPr lang="ru-RU" sz="2800"/>
              <a:t>исторический факультет кафедра истории Казахстана</a:t>
            </a:r>
            <a:endParaRPr lang="ru-KZ" sz="28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44792B-8A34-7F5E-CD19-394B17EC5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100" y="4114800"/>
            <a:ext cx="3233737" cy="1861154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ru-RU" dirty="0"/>
              <a:t>Удербаева С.К. </a:t>
            </a:r>
          </a:p>
          <a:p>
            <a:pPr algn="ctr"/>
            <a:r>
              <a:rPr lang="ru-RU" dirty="0"/>
              <a:t>Лекция по курсу «</a:t>
            </a:r>
            <a:r>
              <a:rPr lang="ru-RU" dirty="0" err="1"/>
              <a:t>Микроистория</a:t>
            </a:r>
            <a:r>
              <a:rPr lang="ru-RU"/>
              <a:t>» для магистрантов специальности «История (7M01601)».</a:t>
            </a:r>
            <a:endParaRPr lang="ru-R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2FFC94-1F80-402F-B7DE-3E407ADB1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30745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E6BC4B-D532-3D9C-4206-1D996104D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934" y="838200"/>
            <a:ext cx="513201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14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E1DD4-437C-7905-3E77-EC9697E9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4899763"/>
          </a:xfrm>
        </p:spPr>
        <p:txBody>
          <a:bodyPr>
            <a:normAutofit/>
          </a:bodyPr>
          <a:lstStyle/>
          <a:p>
            <a:pPr algn="just"/>
            <a:r>
              <a:rPr lang="ru-RU" sz="3600" dirty="0"/>
              <a:t>В 1994 году компания «</a:t>
            </a:r>
            <a:r>
              <a:rPr lang="ru-RU" sz="3600" dirty="0" err="1"/>
              <a:t>Einaudi</a:t>
            </a:r>
            <a:r>
              <a:rPr lang="ru-RU" sz="3600" dirty="0"/>
              <a:t>» была поглощена издательским конгломератом «</a:t>
            </a:r>
            <a:r>
              <a:rPr lang="ru-RU" sz="3600" dirty="0" err="1"/>
              <a:t>Mondadori</a:t>
            </a:r>
            <a:r>
              <a:rPr lang="ru-RU" sz="3600" dirty="0"/>
              <a:t>», контролируемым бывшим премьер-министром Италии Сильвио Берлускони. Проработав 64 года в издательском бизнесе, </a:t>
            </a:r>
            <a:r>
              <a:rPr lang="ru-RU" sz="3600" dirty="0" err="1"/>
              <a:t>Эйнауди</a:t>
            </a:r>
            <a:r>
              <a:rPr lang="ru-RU" sz="3600" dirty="0"/>
              <a:t> вышел на пенсию 4 сентября 1997 года в возрасте 85 лет и умер в Риме в возрасте 87 лет.</a:t>
            </a:r>
            <a:endParaRPr lang="ru-KZ" sz="3600" dirty="0"/>
          </a:p>
        </p:txBody>
      </p:sp>
    </p:spTree>
    <p:extLst>
      <p:ext uri="{BB962C8B-B14F-4D97-AF65-F5344CB8AC3E}">
        <p14:creationId xmlns:p14="http://schemas.microsoft.com/office/powerpoint/2010/main" val="359167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94C94-9EE5-227B-CFB0-EC0319D3A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6669569"/>
          </a:xfrm>
        </p:spPr>
        <p:txBody>
          <a:bodyPr>
            <a:normAutofit/>
          </a:bodyPr>
          <a:lstStyle/>
          <a:p>
            <a:r>
              <a:rPr lang="ru-RU" sz="3600" dirty="0"/>
              <a:t>Восьмидесятые годы - тяжелые годы для издательства, переживающего серьезный финансовый кризис. Тем не менее, несмотря ни на что, ему по-прежнему удается публиковать новых авторов, выпускать новые серии, такие как «</a:t>
            </a:r>
            <a:r>
              <a:rPr lang="ru-RU" sz="3600" dirty="0" err="1"/>
              <a:t>Microstorie</a:t>
            </a:r>
            <a:r>
              <a:rPr lang="ru-RU" sz="3600" dirty="0"/>
              <a:t>» Карло Гинзбурга и Джованни Леви, и «</a:t>
            </a:r>
            <a:r>
              <a:rPr lang="ru-RU" sz="3600" dirty="0" err="1"/>
              <a:t>Scrittori</a:t>
            </a:r>
            <a:r>
              <a:rPr lang="ru-RU" sz="3600" dirty="0"/>
              <a:t> </a:t>
            </a:r>
            <a:r>
              <a:rPr lang="ru-RU" sz="3600" dirty="0" err="1"/>
              <a:t>tradotti</a:t>
            </a:r>
            <a:r>
              <a:rPr lang="ru-RU" sz="3600" dirty="0"/>
              <a:t> </a:t>
            </a:r>
            <a:r>
              <a:rPr lang="ru-RU" sz="3600" dirty="0" err="1"/>
              <a:t>da</a:t>
            </a:r>
            <a:r>
              <a:rPr lang="ru-RU" sz="3600" dirty="0"/>
              <a:t> </a:t>
            </a:r>
            <a:r>
              <a:rPr lang="ru-RU" sz="3600" dirty="0" err="1"/>
              <a:t>scrittori</a:t>
            </a:r>
            <a:r>
              <a:rPr lang="ru-RU" sz="3600" dirty="0"/>
              <a:t>», задуманный и лично контролируемый Джулио </a:t>
            </a:r>
            <a:r>
              <a:rPr lang="ru-RU" sz="3600" dirty="0" err="1"/>
              <a:t>Эйнауди</a:t>
            </a:r>
            <a:r>
              <a:rPr lang="ru-RU" sz="3600" dirty="0"/>
              <a:t>, и создавать многотомные работы, такие как «</a:t>
            </a:r>
            <a:r>
              <a:rPr lang="ru-RU" sz="3600" dirty="0" err="1"/>
              <a:t>Letteratura</a:t>
            </a:r>
            <a:r>
              <a:rPr lang="ru-RU" sz="3600" dirty="0"/>
              <a:t> </a:t>
            </a:r>
            <a:r>
              <a:rPr lang="ru-RU" sz="3600" dirty="0" err="1"/>
              <a:t>italiana</a:t>
            </a:r>
            <a:r>
              <a:rPr lang="ru-RU" sz="3600" dirty="0"/>
              <a:t>».</a:t>
            </a:r>
            <a:endParaRPr lang="ru-KZ" sz="3600" dirty="0"/>
          </a:p>
        </p:txBody>
      </p:sp>
    </p:spTree>
    <p:extLst>
      <p:ext uri="{BB962C8B-B14F-4D97-AF65-F5344CB8AC3E}">
        <p14:creationId xmlns:p14="http://schemas.microsoft.com/office/powerpoint/2010/main" val="55510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892F5-7A9B-FD4A-8B1F-FCEA57662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5283221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Начинание </a:t>
            </a:r>
            <a:r>
              <a:rPr lang="ru-RU" sz="3200" dirty="0" err="1"/>
              <a:t>микроисториков</a:t>
            </a:r>
            <a:r>
              <a:rPr lang="ru-RU" sz="3200" dirty="0"/>
              <a:t> – книжная серия «</a:t>
            </a:r>
            <a:r>
              <a:rPr lang="ru-RU" sz="3200" dirty="0" err="1"/>
              <a:t>Microstorie</a:t>
            </a:r>
            <a:r>
              <a:rPr lang="ru-RU" sz="3200" dirty="0"/>
              <a:t>» - «</a:t>
            </a:r>
            <a:r>
              <a:rPr lang="ru-RU" sz="3200" dirty="0" err="1"/>
              <a:t>Микроистория</a:t>
            </a:r>
            <a:r>
              <a:rPr lang="ru-RU" sz="3200" dirty="0"/>
              <a:t>» выходившая с 1980 г. в туринском издательстве «</a:t>
            </a:r>
            <a:r>
              <a:rPr lang="ru-RU" sz="3200" dirty="0" err="1"/>
              <a:t>Einaudi</a:t>
            </a:r>
            <a:r>
              <a:rPr lang="ru-RU" sz="3200" dirty="0"/>
              <a:t>»  под руководством Джованни Леви и Карло Гинзбурга, в которой было издано уже более двадцати небольших по объему работ, в центре которых находится один частный сюжет: биография монахини или молодого художника, индустриальное развитие или социо-политическая динамика в конкретной области, уголовное дело, карьера экзорциста, карнавальный или государственный праздник.</a:t>
            </a:r>
            <a:br>
              <a:rPr lang="ru-RU" sz="3200" dirty="0"/>
            </a:br>
            <a:br>
              <a:rPr lang="ru-RU" sz="3200" dirty="0"/>
            </a:b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3301369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057AB-1243-3692-93D6-468E2A686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ЛИТЕРАТУРА: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52921-279A-A353-4038-AC84DBBF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Saxon W. "Giulio Einaudi, Italian Author And Publisher, Is Dead at 87", The New York Times (Archives), April 7, 1999.</a:t>
            </a:r>
          </a:p>
          <a:p>
            <a:r>
              <a:rPr lang="en-US" dirty="0"/>
              <a:t> "Einaudi", in Gino </a:t>
            </a:r>
            <a:r>
              <a:rPr lang="en-US" dirty="0" err="1"/>
              <a:t>Moliterno</a:t>
            </a:r>
            <a:r>
              <a:rPr lang="en-US" dirty="0"/>
              <a:t> (ed.), Encyclopedia of Contemporary Italian Culture, Routledge, 2002, p. 276. </a:t>
            </a:r>
          </a:p>
          <a:p>
            <a:r>
              <a:rPr lang="en-US" dirty="0"/>
              <a:t>Hanley A. "Obituary: Giulio Einaudi", The Independent, April 19, 1999.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75451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D2A364-DC0B-D798-49AF-65C22998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Лекция 2.</a:t>
            </a:r>
            <a:endParaRPr lang="ru-KZ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87E68C7-881E-5F60-8197-17C3CD20C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Журнал «</a:t>
            </a:r>
            <a:r>
              <a:rPr lang="en-US" sz="3600" dirty="0" err="1">
                <a:latin typeface="Amasis MT Pro" panose="020F0502020204030204" pitchFamily="18" charset="0"/>
              </a:rPr>
              <a:t>Quaderni</a:t>
            </a:r>
            <a:r>
              <a:rPr lang="en-US" sz="3600" dirty="0">
                <a:latin typeface="Amasis MT Pro" panose="020F0502020204030204" pitchFamily="18" charset="0"/>
              </a:rPr>
              <a:t> </a:t>
            </a:r>
            <a:r>
              <a:rPr lang="en-US" sz="3600" dirty="0" err="1">
                <a:latin typeface="Amasis MT Pro" panose="020F0502020204030204" pitchFamily="18" charset="0"/>
              </a:rPr>
              <a:t>Storici</a:t>
            </a:r>
            <a:r>
              <a:rPr lang="en-US" sz="3600" dirty="0">
                <a:latin typeface="Amasis MT Pro" panose="020F0502020204030204" pitchFamily="18" charset="0"/>
              </a:rPr>
              <a:t>» </a:t>
            </a:r>
            <a:r>
              <a:rPr lang="ru-RU" sz="3600" dirty="0"/>
              <a:t>и книжная серия «</a:t>
            </a:r>
            <a:r>
              <a:rPr lang="en-US" sz="3600" dirty="0" err="1">
                <a:latin typeface="Amasis MT Pro" panose="020F0502020204030204" pitchFamily="18" charset="0"/>
              </a:rPr>
              <a:t>Microstorie</a:t>
            </a:r>
            <a:r>
              <a:rPr lang="en-US" sz="3600" dirty="0">
                <a:latin typeface="Amasis MT Pro" panose="020F0502020204030204" pitchFamily="18" charset="0"/>
              </a:rPr>
              <a:t>» - «</a:t>
            </a:r>
            <a:r>
              <a:rPr lang="ru-RU" sz="3600" dirty="0" err="1"/>
              <a:t>Микроистория</a:t>
            </a:r>
            <a:r>
              <a:rPr lang="ru-RU" sz="3600" dirty="0"/>
              <a:t>».</a:t>
            </a:r>
            <a:endParaRPr lang="ru-KZ" sz="3600" dirty="0"/>
          </a:p>
        </p:txBody>
      </p:sp>
    </p:spTree>
    <p:extLst>
      <p:ext uri="{BB962C8B-B14F-4D97-AF65-F5344CB8AC3E}">
        <p14:creationId xmlns:p14="http://schemas.microsoft.com/office/powerpoint/2010/main" val="78990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485ACDD-7947-753F-71B0-3F60A70F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4442563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	Одним из наиболее важных проектов </a:t>
            </a:r>
            <a:r>
              <a:rPr lang="ru-RU" sz="2800" dirty="0" err="1"/>
              <a:t>микроисториков</a:t>
            </a:r>
            <a:r>
              <a:rPr lang="ru-RU" sz="2800" dirty="0"/>
              <a:t> стало издание исторического журнала «</a:t>
            </a:r>
            <a:r>
              <a:rPr lang="ru-RU" sz="2800" dirty="0" err="1"/>
              <a:t>Quaderni</a:t>
            </a:r>
            <a:r>
              <a:rPr lang="ru-RU" sz="2800" dirty="0"/>
              <a:t> </a:t>
            </a:r>
            <a:r>
              <a:rPr lang="ru-RU" sz="2800" dirty="0" err="1"/>
              <a:t>Storici</a:t>
            </a:r>
            <a:r>
              <a:rPr lang="ru-RU" sz="2800" dirty="0"/>
              <a:t>» -«Исторические тетради».  </a:t>
            </a:r>
            <a:br>
              <a:rPr lang="ru-RU" sz="2800" dirty="0"/>
            </a:br>
            <a:r>
              <a:rPr lang="ru-RU" sz="2800" dirty="0"/>
              <a:t>	Этот журнал уподобляют французскому журналу «Анналы» - «</a:t>
            </a:r>
            <a:r>
              <a:rPr lang="ru-RU" sz="2800" dirty="0" err="1"/>
              <a:t>Annales</a:t>
            </a:r>
            <a:r>
              <a:rPr lang="ru-RU" sz="2800" dirty="0"/>
              <a:t>. </a:t>
            </a:r>
            <a:r>
              <a:rPr lang="ru-RU" sz="2800" dirty="0" err="1"/>
              <a:t>Histoire</a:t>
            </a:r>
            <a:r>
              <a:rPr lang="ru-RU" sz="2800" dirty="0"/>
              <a:t>, Sciences </a:t>
            </a:r>
            <a:r>
              <a:rPr lang="ru-RU" sz="2800" dirty="0" err="1"/>
              <a:t>sociales</a:t>
            </a:r>
            <a:r>
              <a:rPr lang="ru-RU" sz="2800" dirty="0"/>
              <a:t>», основанному в 1929 году Марком Блоком и Люсьеном </a:t>
            </a:r>
            <a:r>
              <a:rPr lang="ru-RU" sz="2800" dirty="0" err="1"/>
              <a:t>Февром</a:t>
            </a:r>
            <a:r>
              <a:rPr lang="ru-RU" sz="2800" dirty="0"/>
              <a:t> и английскому журналу «</a:t>
            </a:r>
            <a:r>
              <a:rPr lang="ru-RU" sz="2800" dirty="0" err="1"/>
              <a:t>Past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Present</a:t>
            </a:r>
            <a:r>
              <a:rPr lang="ru-RU" sz="2800" dirty="0"/>
              <a:t>» - «Прошлое и настоящее». «</a:t>
            </a:r>
            <a:r>
              <a:rPr lang="ru-RU" sz="2800" dirty="0" err="1"/>
              <a:t>Past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Present</a:t>
            </a:r>
            <a:r>
              <a:rPr lang="ru-RU" sz="2800" dirty="0"/>
              <a:t>» - британский исторический академический журнал, который был ведущей силой в развитии социальной истории.</a:t>
            </a: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380059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одежда, газета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977646E4-CA50-3626-89FB-F4C1A3BD4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350" y="1753350"/>
            <a:ext cx="2322777" cy="31153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149589-6796-EBAF-12EC-0DF45141B2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529" b="15529"/>
          <a:stretch>
            <a:fillRect/>
          </a:stretch>
        </p:blipFill>
        <p:spPr>
          <a:xfrm>
            <a:off x="5748338" y="838200"/>
            <a:ext cx="5603875" cy="51816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7F9075C9-678E-6ACE-216D-C15B5B8C2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547" y="838199"/>
            <a:ext cx="3696652" cy="4766187"/>
          </a:xfrm>
        </p:spPr>
        <p:txBody>
          <a:bodyPr/>
          <a:lstStyle/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Обложка журнала «Анналы» за 1915 год.</a:t>
            </a:r>
          </a:p>
          <a:p>
            <a:endParaRPr lang="ru-RU" dirty="0"/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16636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ECC42E-029B-2A3B-069B-6B94577A09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938" b="1893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ABA7544-6B6F-C1A4-B5B8-5E71ED29D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297858"/>
            <a:ext cx="3696652" cy="4571130"/>
          </a:xfrm>
        </p:spPr>
        <p:txBody>
          <a:bodyPr>
            <a:normAutofit/>
          </a:bodyPr>
          <a:lstStyle/>
          <a:p>
            <a:r>
              <a:rPr lang="ru-RU" sz="3600" dirty="0"/>
              <a:t>Обложка журнала «</a:t>
            </a:r>
            <a:r>
              <a:rPr lang="ru-RU" sz="3600" dirty="0" err="1"/>
              <a:t>Past</a:t>
            </a:r>
            <a:r>
              <a:rPr lang="ru-RU" sz="3600" dirty="0"/>
              <a:t> </a:t>
            </a:r>
            <a:r>
              <a:rPr lang="ru-RU" sz="3600" dirty="0" err="1"/>
              <a:t>and</a:t>
            </a:r>
            <a:r>
              <a:rPr lang="ru-RU" sz="3600" dirty="0"/>
              <a:t> </a:t>
            </a:r>
            <a:r>
              <a:rPr lang="ru-RU" sz="3600" dirty="0" err="1"/>
              <a:t>Present</a:t>
            </a:r>
            <a:r>
              <a:rPr lang="ru-RU" sz="3600" dirty="0"/>
              <a:t>» за 1952 год.</a:t>
            </a:r>
            <a:endParaRPr lang="ru-KZ" sz="3600" dirty="0"/>
          </a:p>
        </p:txBody>
      </p:sp>
    </p:spTree>
    <p:extLst>
      <p:ext uri="{BB962C8B-B14F-4D97-AF65-F5344CB8AC3E}">
        <p14:creationId xmlns:p14="http://schemas.microsoft.com/office/powerpoint/2010/main" val="37453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0367D0B-0377-641C-0757-9D5DFBCFF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5430705"/>
          </a:xfrm>
        </p:spPr>
        <p:txBody>
          <a:bodyPr>
            <a:normAutofit/>
          </a:bodyPr>
          <a:lstStyle/>
          <a:p>
            <a:pPr algn="just"/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Основанный в 1952 году, журнал издается по сей день четыре раза в год «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Oxford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Press» от имени «Общества прошлого и настоящего», британской ассоциации с историческим членством и зарегистрированной благотворительной организации. Общество также издает серию книг «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Publications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«Прошлые и Настоящие публикации», спонсирует периодические конференции.</a:t>
            </a:r>
            <a:br>
              <a:rPr lang="ru-KZ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53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102B7-498F-30DB-992C-F4D0BA7DF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5179982"/>
          </a:xfrm>
        </p:spPr>
        <p:txBody>
          <a:bodyPr>
            <a:normAutofit/>
          </a:bodyPr>
          <a:lstStyle/>
          <a:p>
            <a:pPr algn="just"/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сути, журнал «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Quaderni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Storici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стал трибуной лидеров этого направления – Карло Гинзбурга, Эдоардо 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Гренди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Джованни Леви. С 1981 г. туринское издательство «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Einaudi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«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Эйнауди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приступило к изданию серии книг по 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микроистории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уже к середине 1990-х гг. вышло более двадцати томов этой серии. К числу наиболее известных работ, выполненных в этом ключе, относятся книги: «Галилей-еретик» Пьетро 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Редонди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(1983 г.), «Нематериальное наследство» Джованни Леви (1985 г.), «Рабочий мир и рабочий миф» Маурицио 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Грибауди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(1987 г.), «Мастера и привилегии» Симоны Черутти (1992) и мн. другие.</a:t>
            </a:r>
            <a:br>
              <a:rPr lang="ru-KZ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0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7A4DB20-8835-D78F-5D14-79E8FB17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5208703"/>
          </a:xfrm>
        </p:spPr>
        <p:txBody>
          <a:bodyPr>
            <a:normAutofit fontScale="90000"/>
          </a:bodyPr>
          <a:lstStyle/>
          <a:p>
            <a:r>
              <a:rPr lang="ru-RU" dirty="0"/>
              <a:t>Издательство «</a:t>
            </a:r>
            <a:r>
              <a:rPr lang="ru-RU" dirty="0" err="1"/>
              <a:t>Einaudi</a:t>
            </a:r>
            <a:r>
              <a:rPr lang="ru-RU" dirty="0"/>
              <a:t>» было основано в Турине в 1933 году группой друзей, все являлись учащимися средней школы </a:t>
            </a:r>
            <a:r>
              <a:rPr lang="ru-RU" dirty="0" err="1"/>
              <a:t>Д'Азельо</a:t>
            </a:r>
            <a:r>
              <a:rPr lang="ru-RU" dirty="0"/>
              <a:t> (классические исследования). Вместе с Джулио </a:t>
            </a:r>
            <a:r>
              <a:rPr lang="ru-RU" dirty="0" err="1"/>
              <a:t>Эйнауди</a:t>
            </a:r>
            <a:r>
              <a:rPr lang="ru-RU" dirty="0"/>
              <a:t> в первоначальную группу входили Леоне Гинзбург, Массимо Мила, </a:t>
            </a:r>
            <a:r>
              <a:rPr lang="ru-RU" dirty="0" err="1"/>
              <a:t>Норберто</a:t>
            </a:r>
            <a:r>
              <a:rPr lang="ru-RU" dirty="0"/>
              <a:t> </a:t>
            </a:r>
            <a:r>
              <a:rPr lang="ru-RU" dirty="0" err="1"/>
              <a:t>Боббио</a:t>
            </a:r>
            <a:r>
              <a:rPr lang="ru-RU" dirty="0"/>
              <a:t> и Чезаре </a:t>
            </a:r>
            <a:r>
              <a:rPr lang="ru-RU" dirty="0" err="1"/>
              <a:t>Павезе</a:t>
            </a:r>
            <a:r>
              <a:rPr lang="ru-RU" dirty="0"/>
              <a:t>, позже в Наталья Гинзбург (жена Леоне Гинзбурга) и </a:t>
            </a:r>
            <a:r>
              <a:rPr lang="ru-RU" dirty="0" err="1"/>
              <a:t>Джайме</a:t>
            </a:r>
            <a:r>
              <a:rPr lang="ru-RU" dirty="0"/>
              <a:t> </a:t>
            </a:r>
            <a:r>
              <a:rPr lang="ru-RU" dirty="0" err="1"/>
              <a:t>Пинтор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32618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75285-A115-2B5B-6A3E-5BF9C9E6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5622434"/>
          </a:xfrm>
        </p:spPr>
        <p:txBody>
          <a:bodyPr>
            <a:normAutofit fontScale="90000"/>
          </a:bodyPr>
          <a:lstStyle/>
          <a:p>
            <a:r>
              <a:rPr lang="ru-RU" dirty="0"/>
              <a:t>Джулио </a:t>
            </a:r>
            <a:r>
              <a:rPr lang="ru-RU" dirty="0" err="1"/>
              <a:t>Эйнауди</a:t>
            </a:r>
            <a:r>
              <a:rPr lang="ru-RU" dirty="0"/>
              <a:t> был итальянским книжным издателем. Одноименная компания, которую он основал в 1933 году, стала «европейским источником прекрасной литературы, интеллектуальной мысли и политической теории» и когда-то считалась самым престижным издательством в Италии. Он также был автором книг по литературе, истории, философии, искусству и науке.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884901780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Custom 1">
      <a:dk1>
        <a:sysClr val="windowText" lastClr="000000"/>
      </a:dk1>
      <a:lt1>
        <a:sysClr val="window" lastClr="FFFFFF"/>
      </a:lt1>
      <a:dk2>
        <a:srgbClr val="2E3A3C"/>
      </a:dk2>
      <a:lt2>
        <a:srgbClr val="EDE9E7"/>
      </a:lt2>
      <a:accent1>
        <a:srgbClr val="898470"/>
      </a:accent1>
      <a:accent2>
        <a:srgbClr val="7A8773"/>
      </a:accent2>
      <a:accent3>
        <a:srgbClr val="8C845E"/>
      </a:accent3>
      <a:accent4>
        <a:srgbClr val="9F7E56"/>
      </a:accent4>
      <a:accent5>
        <a:srgbClr val="9B7E69"/>
      </a:accent5>
      <a:accent6>
        <a:srgbClr val="AA7862"/>
      </a:accent6>
      <a:hlink>
        <a:srgbClr val="7A8773"/>
      </a:hlink>
      <a:folHlink>
        <a:srgbClr val="9F7E56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711</Words>
  <Application>Microsoft Office PowerPoint</Application>
  <PresentationFormat>Широкоэкранный</PresentationFormat>
  <Paragraphs>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Amasis MT Pro</vt:lpstr>
      <vt:lpstr>Arial</vt:lpstr>
      <vt:lpstr>Felix Titling</vt:lpstr>
      <vt:lpstr>Goudy Old Style</vt:lpstr>
      <vt:lpstr>Times New Roman</vt:lpstr>
      <vt:lpstr>ArchwayVTI</vt:lpstr>
      <vt:lpstr>КазНУ им. аль Фараби исторический факультет кафедра истории Казахстана</vt:lpstr>
      <vt:lpstr>Лекция 2.</vt:lpstr>
      <vt:lpstr> Одним из наиболее важных проектов микроисториков стало издание исторического журнала «Quaderni Storici» -«Исторические тетради».    Этот журнал уподобляют французскому журналу «Анналы» - «Annales. Histoire, Sciences sociales», основанному в 1929 году Марком Блоком и Люсьеном Февром и английскому журналу «Past and Present» - «Прошлое и настоящее». «Past and Present» - британский исторический академический журнал, который был ведущей силой в развитии социальной истории.</vt:lpstr>
      <vt:lpstr>Презентация PowerPoint</vt:lpstr>
      <vt:lpstr>Презентация PowerPoint</vt:lpstr>
      <vt:lpstr> Основанный в 1952 году, журнал издается по сей день четыре раза в год «Oxford University Press» от имени «Общества прошлого и настоящего», британской ассоциации с историческим членством и зарегистрированной благотворительной организации. Общество также издает серию книг «Past and Present Publications» - «Прошлые и Настоящие публикации», спонсирует периодические конференции. </vt:lpstr>
      <vt:lpstr>По сути, журнал «Quaderni Storici» стал трибуной лидеров этого направления – Карло Гинзбурга, Эдоардо Гренди и Джованни Леви. С 1981 г. туринское издательство «Einaudi» - «Эйнауди» приступило к изданию серии книг по микроистории, уже к середине 1990-х гг. вышло более двадцати томов этой серии. К числу наиболее известных работ, выполненных в этом ключе, относятся книги: «Галилей-еретик» Пьетро Редонди (1983 г.), «Нематериальное наследство» Джованни Леви (1985 г.), «Рабочий мир и рабочий миф» Маурицио Грибауди (1987 г.), «Мастера и привилегии» Симоны Черутти (1992) и мн. другие. </vt:lpstr>
      <vt:lpstr>Издательство «Einaudi» было основано в Турине в 1933 году группой друзей, все являлись учащимися средней школы Д'Азельо (классические исследования). Вместе с Джулио Эйнауди в первоначальную группу входили Леоне Гинзбург, Массимо Мила, Норберто Боббио и Чезаре Павезе, позже в Наталья Гинзбург (жена Леоне Гинзбурга) и Джайме Пинтор.</vt:lpstr>
      <vt:lpstr>Джулио Эйнауди был итальянским книжным издателем. Одноименная компания, которую он основал в 1933 году, стала «европейским источником прекрасной литературы, интеллектуальной мысли и политической теории» и когда-то считалась самым престижным издательством в Италии. Он также был автором книг по литературе, истории, философии, искусству и науке.</vt:lpstr>
      <vt:lpstr>В 1994 году компания «Einaudi» была поглощена издательским конгломератом «Mondadori», контролируемым бывшим премьер-министром Италии Сильвио Берлускони. Проработав 64 года в издательском бизнесе, Эйнауди вышел на пенсию 4 сентября 1997 года в возрасте 85 лет и умер в Риме в возрасте 87 лет.</vt:lpstr>
      <vt:lpstr>Восьмидесятые годы - тяжелые годы для издательства, переживающего серьезный финансовый кризис. Тем не менее, несмотря ни на что, ему по-прежнему удается публиковать новых авторов, выпускать новые серии, такие как «Microstorie» Карло Гинзбурга и Джованни Леви, и «Scrittori tradotti da scrittori», задуманный и лично контролируемый Джулио Эйнауди, и создавать многотомные работы, такие как «Letteratura italiana».</vt:lpstr>
      <vt:lpstr>Начинание микроисториков – книжная серия «Microstorie» - «Микроистория» выходившая с 1980 г. в туринском издательстве «Einaudi»  под руководством Джованни Леви и Карло Гинзбурга, в которой было издано уже более двадцати небольших по объему работ, в центре которых находится один частный сюжет: биография монахини или молодого художника, индустриальное развитие или социо-политическая динамика в конкретной области, уголовное дело, карьера экзорциста, карнавальный или государственный праздник.  </vt:lpstr>
      <vt:lpstr>ЛИТЕРАТУРА: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КазНУ им. аль Фараби исторический факультет кафедра истории Казахстана</dc:title>
  <dc:creator>Удербаева Сауле</dc:creator>
  <cp:lastModifiedBy>Удербаева Сауле</cp:lastModifiedBy>
  <cp:revision>6</cp:revision>
  <dcterms:created xsi:type="dcterms:W3CDTF">2023-10-31T02:40:50Z</dcterms:created>
  <dcterms:modified xsi:type="dcterms:W3CDTF">2023-10-31T13:34:13Z</dcterms:modified>
</cp:coreProperties>
</file>